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embeddings/oleObject1.bin" ContentType="application/vnd.openxmlformats-officedocument.oleObjec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2"/>
  </p:handoutMasterIdLst>
  <p:sldIdLst>
    <p:sldId id="275" r:id="rId2"/>
    <p:sldId id="256" r:id="rId3"/>
    <p:sldId id="257" r:id="rId4"/>
    <p:sldId id="268" r:id="rId5"/>
    <p:sldId id="258" r:id="rId6"/>
    <p:sldId id="267" r:id="rId7"/>
    <p:sldId id="261" r:id="rId8"/>
    <p:sldId id="260" r:id="rId9"/>
    <p:sldId id="265" r:id="rId10"/>
    <p:sldId id="266" r:id="rId11"/>
    <p:sldId id="263" r:id="rId12"/>
    <p:sldId id="264" r:id="rId13"/>
    <p:sldId id="262" r:id="rId14"/>
    <p:sldId id="269" r:id="rId15"/>
    <p:sldId id="276" r:id="rId16"/>
    <p:sldId id="259" r:id="rId17"/>
    <p:sldId id="271" r:id="rId18"/>
    <p:sldId id="272" r:id="rId19"/>
    <p:sldId id="274" r:id="rId20"/>
    <p:sldId id="277" r:id="rId2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EBFF96"/>
    <a:srgbClr val="CFEDF3"/>
    <a:srgbClr val="A5DBF2"/>
    <a:srgbClr val="A8F3F1"/>
    <a:srgbClr val="EDED62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588" autoAdjust="0"/>
    <p:restoredTop sz="96257" autoAdjust="0"/>
  </p:normalViewPr>
  <p:slideViewPr>
    <p:cSldViewPr snapToGrid="0" snapToObjects="1">
      <p:cViewPr>
        <p:scale>
          <a:sx n="75" d="100"/>
          <a:sy n="75" d="100"/>
        </p:scale>
        <p:origin x="-96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oleObject" Target="Macintosh%20HD:Users:nileenverbeten:Documents:Heidi:SNAP-ED:SNAP%20Survey:SNAP-Ed%20survey%2010%20res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oleObject" Target="Macintosh%20HD:Users:nileenverbeten:Documents:Heidi:SNAP-ED:SNAP%20Survey:SNAP-Ed%20survey%2010%20res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leenverbeten:Documents:Heidi:SNAP-ED:SNAP%20Survey:SNAP-Ed%20survey%2010%20res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leenverbeten:Documents:Heidi:SNAP-ED:Project%20Support:high%20level%20eval%20scor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leenverbeten:Documents:Heidi:SNAP-ED:Project%20Support:high%20level%20eval%20sc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Trainers by Course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8464930345245"/>
          <c:y val="0.108105959598501"/>
          <c:w val="0.851535066797144"/>
          <c:h val="0.8907779399265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Charts!$AZ$43</c:f>
              <c:strCache>
                <c:ptCount val="1"/>
                <c:pt idx="0">
                  <c:v>Trained in past 2 years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Scale"/>
            <c:pictureStackUnit val="1.0"/>
          </c:pictureOptions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Charts!$BA$42:$BF$42</c:f>
              <c:strCache>
                <c:ptCount val="6"/>
                <c:pt idx="0">
                  <c:v>TFM</c:v>
                </c:pt>
                <c:pt idx="1">
                  <c:v>TSP</c:v>
                </c:pt>
                <c:pt idx="2">
                  <c:v>TSI</c:v>
                </c:pt>
                <c:pt idx="3">
                  <c:v>FI</c:v>
                </c:pt>
                <c:pt idx="4">
                  <c:v>AAP</c:v>
                </c:pt>
                <c:pt idx="5">
                  <c:v>AES</c:v>
                </c:pt>
              </c:strCache>
            </c:strRef>
          </c:cat>
          <c:val>
            <c:numRef>
              <c:f>Charts!$BA$43:$BF$43</c:f>
              <c:numCache>
                <c:formatCode>General</c:formatCode>
                <c:ptCount val="6"/>
                <c:pt idx="0">
                  <c:v>15.0</c:v>
                </c:pt>
                <c:pt idx="1">
                  <c:v>9.0</c:v>
                </c:pt>
                <c:pt idx="2">
                  <c:v>3.0</c:v>
                </c:pt>
                <c:pt idx="3">
                  <c:v>4.0</c:v>
                </c:pt>
                <c:pt idx="4">
                  <c:v>6.0</c:v>
                </c:pt>
                <c:pt idx="5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071081928"/>
        <c:axId val="-2071224456"/>
      </c:barChart>
      <c:catAx>
        <c:axId val="-20710819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071224456"/>
        <c:crosses val="autoZero"/>
        <c:auto val="1"/>
        <c:lblAlgn val="ctr"/>
        <c:lblOffset val="100"/>
        <c:noMultiLvlLbl val="0"/>
      </c:catAx>
      <c:valAx>
        <c:axId val="-2071224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71081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Willing to Train/Facilitate by Region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blipFill rotWithShape="1"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</c:spPr>
          <c:invertIfNegative val="0"/>
          <c:pictureOptions>
            <c:pictureFormat val="stackScale"/>
            <c:pictureStackUnit val="1.0"/>
          </c:pictureOptions>
          <c:dLbls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Charts!$Y$73:$AE$73</c:f>
              <c:strCache>
                <c:ptCount val="7"/>
                <c:pt idx="0">
                  <c:v>North Coast and Cascades</c:v>
                </c:pt>
                <c:pt idx="1">
                  <c:v>Delta and Gold Country</c:v>
                </c:pt>
                <c:pt idx="2">
                  <c:v>San Francisco Bay Area</c:v>
                </c:pt>
                <c:pt idx="3">
                  <c:v>Central Valley</c:v>
                </c:pt>
                <c:pt idx="4">
                  <c:v>Central Coast</c:v>
                </c:pt>
                <c:pt idx="5">
                  <c:v>Greater Los Angeles</c:v>
                </c:pt>
                <c:pt idx="6">
                  <c:v>Inland Desert</c:v>
                </c:pt>
              </c:strCache>
            </c:strRef>
          </c:cat>
          <c:val>
            <c:numRef>
              <c:f>Charts!$Y$74:$AE$74</c:f>
              <c:numCache>
                <c:formatCode>General</c:formatCode>
                <c:ptCount val="7"/>
                <c:pt idx="0">
                  <c:v>9.0</c:v>
                </c:pt>
                <c:pt idx="1">
                  <c:v>9.0</c:v>
                </c:pt>
                <c:pt idx="2">
                  <c:v>10.0</c:v>
                </c:pt>
                <c:pt idx="3">
                  <c:v>10.0</c:v>
                </c:pt>
                <c:pt idx="4">
                  <c:v>9.0</c:v>
                </c:pt>
                <c:pt idx="5">
                  <c:v>9.0</c:v>
                </c:pt>
                <c:pt idx="6">
                  <c:v>8.0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64565464"/>
        <c:axId val="-2064498008"/>
      </c:barChart>
      <c:catAx>
        <c:axId val="-20645654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64498008"/>
        <c:crosses val="autoZero"/>
        <c:auto val="1"/>
        <c:lblAlgn val="ctr"/>
        <c:lblOffset val="100"/>
        <c:noMultiLvlLbl val="0"/>
      </c:catAx>
      <c:valAx>
        <c:axId val="-2064498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45654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305555555555555"/>
          <c:y val="0.0351851851851852"/>
          <c:w val="0.927777777777778"/>
          <c:h val="0.804229002624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AVAILABILITY!$A$22</c:f>
              <c:strCache>
                <c:ptCount val="1"/>
                <c:pt idx="0">
                  <c:v>Days Available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 b="1" i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AVAILABILITY!$B$21:$E$21</c:f>
              <c:strCache>
                <c:ptCount val="4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</c:strCache>
            </c:strRef>
          </c:cat>
          <c:val>
            <c:numRef>
              <c:f>AVAILABILITY!$B$22:$E$22</c:f>
              <c:numCache>
                <c:formatCode>General</c:formatCode>
                <c:ptCount val="4"/>
                <c:pt idx="0">
                  <c:v>60.0</c:v>
                </c:pt>
                <c:pt idx="1">
                  <c:v>150.0</c:v>
                </c:pt>
                <c:pt idx="2">
                  <c:v>167.0</c:v>
                </c:pt>
                <c:pt idx="3">
                  <c:v>218.0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2071346392"/>
        <c:axId val="-2071586856"/>
      </c:barChart>
      <c:catAx>
        <c:axId val="-2071346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71586856"/>
        <c:crosses val="autoZero"/>
        <c:auto val="1"/>
        <c:lblAlgn val="ctr"/>
        <c:lblOffset val="100"/>
        <c:noMultiLvlLbl val="0"/>
      </c:catAx>
      <c:valAx>
        <c:axId val="-2071586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713463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Action Planning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0528052878954118"/>
          <c:y val="0.241067976620955"/>
          <c:w val="0.932353944621603"/>
          <c:h val="0.5566322613848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800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Composite!$D$65:$D$70</c:f>
              <c:strCache>
                <c:ptCount val="6"/>
                <c:pt idx="0">
                  <c:v>Clarify and delineate tasks.</c:v>
                </c:pt>
                <c:pt idx="1">
                  <c:v>Align creative capabilities, interests and resources</c:v>
                </c:pt>
                <c:pt idx="2">
                  <c:v>Decide necessary actions, roles &amp; responsibilities</c:v>
                </c:pt>
                <c:pt idx="3">
                  <c:v>Build trust, support, consensus and enthusiasm</c:v>
                </c:pt>
                <c:pt idx="4">
                  <c:v>Create a timeline for getting things done</c:v>
                </c:pt>
                <c:pt idx="5">
                  <c:v>Coordinate related actions and assignments</c:v>
                </c:pt>
              </c:strCache>
            </c:strRef>
          </c:cat>
          <c:val>
            <c:numRef>
              <c:f>Composite!$E$65:$E$70</c:f>
              <c:numCache>
                <c:formatCode>_(* #,##0.00_);_(* \(#,##0.00\);_(* "-"??_);_(@_)</c:formatCode>
                <c:ptCount val="6"/>
                <c:pt idx="0">
                  <c:v>3.494736842105263</c:v>
                </c:pt>
                <c:pt idx="1">
                  <c:v>3.473958333333333</c:v>
                </c:pt>
                <c:pt idx="2">
                  <c:v>3.536842105263151</c:v>
                </c:pt>
                <c:pt idx="3">
                  <c:v>3.536458333333326</c:v>
                </c:pt>
                <c:pt idx="4">
                  <c:v>3.598958333333333</c:v>
                </c:pt>
                <c:pt idx="5">
                  <c:v>3.515957446808511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064553592"/>
        <c:axId val="-2063984872"/>
      </c:barChart>
      <c:catAx>
        <c:axId val="-2064553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-2063984872"/>
        <c:crosses val="autoZero"/>
        <c:auto val="1"/>
        <c:lblAlgn val="ctr"/>
        <c:lblOffset val="100"/>
        <c:noMultiLvlLbl val="0"/>
      </c:catAx>
      <c:valAx>
        <c:axId val="-2063984872"/>
        <c:scaling>
          <c:orientation val="minMax"/>
          <c:min val="2.5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spPr>
          <a:ln>
            <a:noFill/>
          </a:ln>
        </c:spPr>
        <c:crossAx val="-2064553592"/>
        <c:crosses val="autoZero"/>
        <c:crossBetween val="between"/>
        <c:majorUnit val="0.5"/>
        <c:min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Likelihood</a:t>
            </a:r>
            <a:r>
              <a:rPr lang="en-US" sz="2400" baseline="0"/>
              <a:t> of Using Method In SNAP-Ed Work</a:t>
            </a:r>
            <a:endParaRPr lang="en-US" sz="24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0595503896291358"/>
          <c:y val="0.154482484073289"/>
          <c:w val="0.920355659283022"/>
          <c:h val="0.7451457643103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8000"/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Composite!$L$16:$L$18</c:f>
              <c:strCache>
                <c:ptCount val="3"/>
                <c:pt idx="0">
                  <c:v>Focused Conversation</c:v>
                </c:pt>
                <c:pt idx="1">
                  <c:v>Consensus Workshop</c:v>
                </c:pt>
                <c:pt idx="2">
                  <c:v>Action Planning</c:v>
                </c:pt>
              </c:strCache>
            </c:strRef>
          </c:cat>
          <c:val>
            <c:numRef>
              <c:f>Composite!$M$16:$M$18</c:f>
              <c:numCache>
                <c:formatCode>_(* #,##0.00_);_(* \(#,##0.00\);_(* "-"??_);_(@_)</c:formatCode>
                <c:ptCount val="3"/>
                <c:pt idx="0">
                  <c:v>2.864130434782609</c:v>
                </c:pt>
                <c:pt idx="1">
                  <c:v>2.864864864864864</c:v>
                </c:pt>
                <c:pt idx="2">
                  <c:v>2.836842105263151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064503528"/>
        <c:axId val="-2064571160"/>
      </c:barChart>
      <c:catAx>
        <c:axId val="-2064503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64571160"/>
        <c:crosses val="autoZero"/>
        <c:auto val="1"/>
        <c:lblAlgn val="ctr"/>
        <c:lblOffset val="100"/>
        <c:noMultiLvlLbl val="0"/>
      </c:catAx>
      <c:valAx>
        <c:axId val="-2064571160"/>
        <c:scaling>
          <c:orientation val="minMax"/>
          <c:max val="3.0"/>
          <c:min val="2.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spPr>
          <a:ln>
            <a:noFill/>
          </a:ln>
        </c:spPr>
        <c:crossAx val="-2064503528"/>
        <c:crosses val="autoZero"/>
        <c:crossBetween val="between"/>
        <c:majorUnit val="0.25"/>
        <c:minorUnit val="0.0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8E28F-6A58-B747-8638-BB4ED0BD1A32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C294B-7EE7-9D4E-83B6-4ECFED11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62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0A7-1972-754D-8F61-541A36DE68F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10F-417D-2C49-932B-39AA7B9F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0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0A7-1972-754D-8F61-541A36DE68F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10F-417D-2C49-932B-39AA7B9F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0A7-1972-754D-8F61-541A36DE68F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10F-417D-2C49-932B-39AA7B9F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5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0A7-1972-754D-8F61-541A36DE68F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10F-417D-2C49-932B-39AA7B9F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0A7-1972-754D-8F61-541A36DE68F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10F-417D-2C49-932B-39AA7B9F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0A7-1972-754D-8F61-541A36DE68F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10F-417D-2C49-932B-39AA7B9F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1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0A7-1972-754D-8F61-541A36DE68F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10F-417D-2C49-932B-39AA7B9F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0A7-1972-754D-8F61-541A36DE68F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10F-417D-2C49-932B-39AA7B9F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0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0A7-1972-754D-8F61-541A36DE68F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10F-417D-2C49-932B-39AA7B9F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5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0A7-1972-754D-8F61-541A36DE68F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10F-417D-2C49-932B-39AA7B9F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8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E0A7-1972-754D-8F61-541A36DE68F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010F-417D-2C49-932B-39AA7B9F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bg1"/>
            </a:gs>
            <a:gs pos="100000">
              <a:srgbClr val="CFEDF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DE0A7-1972-754D-8F61-541A36DE68F4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F010F-417D-2C49-932B-39AA7B9F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2.wdp"/><Relationship Id="rId5" Type="http://schemas.openxmlformats.org/officeDocument/2006/relationships/image" Target="../media/image13.png"/><Relationship Id="rId6" Type="http://schemas.microsoft.com/office/2007/relationships/hdphoto" Target="../media/hdphoto3.wdp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It Mean to Take ToP to Scale?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have a customer who wants to train 300-500 people in three months </a:t>
            </a:r>
            <a:r>
              <a:rPr lang="mr-IN" dirty="0" smtClean="0"/>
              <a:t>–</a:t>
            </a:r>
            <a:r>
              <a:rPr lang="en-US" dirty="0" smtClean="0"/>
              <a:t> how would you respond?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5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Challenges Present?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Predicting training slots in advance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Seat fees </a:t>
            </a:r>
            <a:r>
              <a:rPr lang="mr-IN" dirty="0" smtClean="0"/>
              <a:t>–</a:t>
            </a:r>
            <a:r>
              <a:rPr lang="en-US" dirty="0" smtClean="0"/>
              <a:t> royalties disallowed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Manuals </a:t>
            </a:r>
            <a:r>
              <a:rPr lang="mr-IN" dirty="0" smtClean="0"/>
              <a:t>–</a:t>
            </a:r>
            <a:r>
              <a:rPr lang="en-US" dirty="0" smtClean="0"/>
              <a:t> current manual exceeds need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Content </a:t>
            </a:r>
            <a:r>
              <a:rPr lang="mr-IN" dirty="0" smtClean="0"/>
              <a:t>–</a:t>
            </a:r>
            <a:r>
              <a:rPr lang="en-US" dirty="0" smtClean="0"/>
              <a:t> standardized for all modules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Materials / handouts </a:t>
            </a:r>
            <a:r>
              <a:rPr lang="mr-IN" dirty="0" smtClean="0"/>
              <a:t>–</a:t>
            </a:r>
            <a:r>
              <a:rPr lang="en-US" dirty="0" smtClean="0"/>
              <a:t> client will provide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Trainer Time </a:t>
            </a:r>
            <a:r>
              <a:rPr lang="mr-IN" dirty="0" smtClean="0"/>
              <a:t>–</a:t>
            </a:r>
            <a:r>
              <a:rPr lang="en-US" dirty="0" smtClean="0"/>
              <a:t> prep, travel and delivery bundled</a:t>
            </a:r>
          </a:p>
        </p:txBody>
      </p:sp>
    </p:spTree>
    <p:extLst>
      <p:ext uri="{BB962C8B-B14F-4D97-AF65-F5344CB8AC3E}">
        <p14:creationId xmlns:p14="http://schemas.microsoft.com/office/powerpoint/2010/main" val="417381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93616">
            <a:off x="639574" y="2043896"/>
            <a:ext cx="3174714" cy="3960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737"/>
          <a:stretch/>
        </p:blipFill>
        <p:spPr>
          <a:xfrm rot="325092">
            <a:off x="6059138" y="1769920"/>
            <a:ext cx="2453001" cy="3822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82631">
            <a:off x="3757064" y="3313148"/>
            <a:ext cx="1918978" cy="1485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3501">
            <a:off x="4521281" y="4955162"/>
            <a:ext cx="1934936" cy="1488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4419" t="5748" r="5022" b="8462"/>
          <a:stretch/>
        </p:blipFill>
        <p:spPr>
          <a:xfrm>
            <a:off x="3874575" y="1417638"/>
            <a:ext cx="2335210" cy="1698830"/>
          </a:xfrm>
          <a:prstGeom prst="rect">
            <a:avLst/>
          </a:prstGeom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Marker Felt"/>
                <a:cs typeface="Marker Felt"/>
              </a:rPr>
              <a:t>Wall Charts, Handouts</a:t>
            </a:r>
            <a:endParaRPr lang="en-US" dirty="0"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87166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619" y="4540608"/>
            <a:ext cx="4028967" cy="222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8979" t="14901" r="6968" b="8675"/>
          <a:stretch/>
        </p:blipFill>
        <p:spPr>
          <a:xfrm rot="381204">
            <a:off x="2160672" y="1423888"/>
            <a:ext cx="2566145" cy="1923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00386">
            <a:off x="4028869" y="1610490"/>
            <a:ext cx="3462643" cy="2639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8752" y="257078"/>
            <a:ext cx="8116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arker Felt"/>
                <a:cs typeface="Marker Felt"/>
              </a:rPr>
              <a:t>Leave Behind Kit, Signage, Name Tags, Table Tents, Certificates, Flip Charts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5587" y="4572453"/>
            <a:ext cx="381841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spc="100" dirty="0" smtClean="0">
                <a:latin typeface="Marker Felt"/>
                <a:cs typeface="Marker Felt"/>
              </a:rPr>
              <a:t>Leave Behind Kit – 1 per 10 registrants </a:t>
            </a:r>
          </a:p>
          <a:p>
            <a:pPr marL="285750" indent="-285750">
              <a:buFont typeface="Arial"/>
              <a:buChar char="•"/>
            </a:pPr>
            <a:r>
              <a:rPr lang="en-US" sz="1400" spc="100" dirty="0" smtClean="0">
                <a:latin typeface="Marker Felt"/>
                <a:cs typeface="Marker Felt"/>
              </a:rPr>
              <a:t>Sticky Wall, spray</a:t>
            </a:r>
          </a:p>
          <a:p>
            <a:pPr marL="285750" indent="-285750">
              <a:buFont typeface="Arial"/>
              <a:buChar char="•"/>
            </a:pPr>
            <a:r>
              <a:rPr lang="en-US" sz="1400" spc="100" dirty="0" smtClean="0">
                <a:latin typeface="Marker Felt"/>
                <a:cs typeface="Marker Felt"/>
              </a:rPr>
              <a:t>Tape</a:t>
            </a:r>
          </a:p>
          <a:p>
            <a:pPr marL="285750" indent="-285750">
              <a:buFont typeface="Arial"/>
              <a:buChar char="•"/>
            </a:pPr>
            <a:r>
              <a:rPr lang="en-US" sz="1400" spc="100" dirty="0" smtClean="0">
                <a:latin typeface="Marker Felt"/>
                <a:cs typeface="Marker Felt"/>
              </a:rPr>
              <a:t>Markers </a:t>
            </a:r>
          </a:p>
          <a:p>
            <a:pPr marL="285750" indent="-285750">
              <a:buFont typeface="Arial"/>
              <a:buChar char="•"/>
            </a:pPr>
            <a:r>
              <a:rPr lang="en-US" sz="1400" spc="100" dirty="0" smtClean="0">
                <a:latin typeface="Marker Felt"/>
                <a:cs typeface="Marker Felt"/>
              </a:rPr>
              <a:t>Session Supplies</a:t>
            </a:r>
          </a:p>
          <a:p>
            <a:pPr marL="285750" indent="-285750">
              <a:buFont typeface="Arial"/>
              <a:buChar char="•"/>
            </a:pPr>
            <a:r>
              <a:rPr lang="en-US" sz="1400" spc="100" dirty="0" smtClean="0">
                <a:latin typeface="Marker Felt"/>
                <a:cs typeface="Marker Felt"/>
              </a:rPr>
              <a:t>Art of Focused Conversation</a:t>
            </a:r>
          </a:p>
          <a:p>
            <a:endParaRPr lang="en-US" sz="1400" spc="100" dirty="0" smtClean="0">
              <a:latin typeface="Marker Felt"/>
              <a:cs typeface="Marker Felt"/>
            </a:endParaRPr>
          </a:p>
          <a:p>
            <a:pPr lvl="2"/>
            <a:r>
              <a:rPr lang="en-US" sz="1400" spc="100" dirty="0" smtClean="0">
                <a:latin typeface="Marker Felt"/>
                <a:cs typeface="Marker Felt"/>
              </a:rPr>
              <a:t>Raffle off at end</a:t>
            </a:r>
            <a:endParaRPr lang="en-US" sz="1400" spc="100" dirty="0">
              <a:latin typeface="Marker Felt"/>
              <a:cs typeface="Marker Fe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13535">
            <a:off x="610096" y="2660246"/>
            <a:ext cx="2904067" cy="19242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294714">
            <a:off x="162724" y="4286505"/>
            <a:ext cx="1366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Marker Felt"/>
                <a:cs typeface="Marker Felt"/>
              </a:rPr>
              <a:t>Post card for written intention</a:t>
            </a:r>
            <a:endParaRPr lang="en-US" sz="1600" dirty="0">
              <a:latin typeface="Marker Felt"/>
              <a:cs typeface="Marker Fe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068514" y="1967306"/>
            <a:ext cx="765468" cy="115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1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Terms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8229600" cy="46190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Two contracting tracks</a:t>
            </a:r>
          </a:p>
          <a:p>
            <a:pPr marL="857250" lvl="1" indent="-457200"/>
            <a:r>
              <a:rPr lang="en-US" dirty="0" smtClean="0"/>
              <a:t>Training</a:t>
            </a:r>
          </a:p>
          <a:p>
            <a:pPr marL="857250" lvl="1" indent="-457200"/>
            <a:r>
              <a:rPr lang="en-US" dirty="0" smtClean="0"/>
              <a:t>Coordination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Trainer Compensation per 1 day module</a:t>
            </a:r>
          </a:p>
          <a:p>
            <a:pPr lvl="1"/>
            <a:r>
              <a:rPr lang="en-US" dirty="0" smtClean="0"/>
              <a:t>Co-trainer = $2,000</a:t>
            </a:r>
          </a:p>
          <a:p>
            <a:pPr lvl="1"/>
            <a:r>
              <a:rPr lang="en-US" dirty="0" smtClean="0"/>
              <a:t>Lead trainer = $2,500</a:t>
            </a:r>
          </a:p>
        </p:txBody>
      </p:sp>
    </p:spTree>
    <p:extLst>
      <p:ext uri="{BB962C8B-B14F-4D97-AF65-F5344CB8AC3E}">
        <p14:creationId xmlns:p14="http://schemas.microsoft.com/office/powerpoint/2010/main" val="424378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Apprentices can only train with Mentors </a:t>
            </a:r>
          </a:p>
          <a:p>
            <a:r>
              <a:rPr lang="en-US" dirty="0" smtClean="0"/>
              <a:t>One member of training team has experience with content</a:t>
            </a:r>
          </a:p>
          <a:p>
            <a:r>
              <a:rPr lang="en-US" dirty="0" smtClean="0"/>
              <a:t>Equal opportunity to train</a:t>
            </a:r>
          </a:p>
          <a:p>
            <a:r>
              <a:rPr lang="en-US" dirty="0" smtClean="0"/>
              <a:t>Trainer availability - days and geography</a:t>
            </a:r>
          </a:p>
          <a:p>
            <a:r>
              <a:rPr lang="en-US" dirty="0" smtClean="0"/>
              <a:t>Minimize replicated pairings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Chat about the experience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62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253621"/>
              </p:ext>
            </p:extLst>
          </p:nvPr>
        </p:nvGraphicFramePr>
        <p:xfrm>
          <a:off x="1016000" y="355600"/>
          <a:ext cx="7112000" cy="614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4" imgW="7112000" imgH="6146800" progId="Excel.Sheet.12">
                  <p:embed/>
                </p:oleObj>
              </mc:Choice>
              <mc:Fallback>
                <p:oleObj name="Worksheet" r:id="rId4" imgW="7112000" imgH="6146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6000" y="355600"/>
                        <a:ext cx="7112000" cy="614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7253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Participants: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199" y="1600200"/>
            <a:ext cx="8297501" cy="49451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Needed - culture shift from SME to CD: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Nutrition - public health - education - social service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Many come from science background and appreciate exchanges that are concrete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Directly relatable content makes potential applications easier to imagine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Culture/style “inform and advocate rather than collaborate”  Believe facilitation = training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Grand plans exceed execution skill</a:t>
            </a:r>
          </a:p>
          <a:p>
            <a:pPr marL="457200" lvl="1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0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Competency and sustainability</a:t>
            </a:r>
          </a:p>
          <a:p>
            <a:pPr lvl="1"/>
            <a:r>
              <a:rPr lang="en-US" dirty="0" smtClean="0"/>
              <a:t>How do we ensure people are competently using methods after training?</a:t>
            </a:r>
          </a:p>
          <a:p>
            <a:pPr lvl="1"/>
            <a:r>
              <a:rPr lang="en-US" dirty="0" smtClean="0"/>
              <a:t>How do we go beyond our knowledge evaluation at the end of training to really see if we are making an impact?</a:t>
            </a:r>
          </a:p>
          <a:p>
            <a:pPr lvl="1"/>
            <a:r>
              <a:rPr lang="en-US" dirty="0" smtClean="0"/>
              <a:t>How do you mentor 300 people?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50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256573"/>
              </p:ext>
            </p:extLst>
          </p:nvPr>
        </p:nvGraphicFramePr>
        <p:xfrm>
          <a:off x="504919" y="566081"/>
          <a:ext cx="8063397" cy="598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04919" y="1973635"/>
            <a:ext cx="806339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92351" y="1433292"/>
            <a:ext cx="6426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4=Strongly Agree,   3=Agree,   2=Disagree,   1=Strongly Disagree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937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411579"/>
              </p:ext>
            </p:extLst>
          </p:nvPr>
        </p:nvGraphicFramePr>
        <p:xfrm>
          <a:off x="504918" y="504883"/>
          <a:ext cx="8216403" cy="5461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39347" y="5966804"/>
            <a:ext cx="6900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3=Very Likely,    2=Somewhat Likely,    1= Not Very Likely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63936" y="1315757"/>
            <a:ext cx="7757385" cy="152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83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>
            <a:off x="492984" y="420213"/>
            <a:ext cx="7631397" cy="5991238"/>
          </a:xfrm>
          <a:prstGeom prst="cloudCallout">
            <a:avLst>
              <a:gd name="adj1" fmla="val -271"/>
              <a:gd name="adj2" fmla="val 33135"/>
            </a:avLst>
          </a:prstGeom>
          <a:gradFill flip="none" rotWithShape="1">
            <a:gsLst>
              <a:gs pos="0">
                <a:srgbClr val="A5DBF2"/>
              </a:gs>
              <a:gs pos="100000">
                <a:srgbClr val="EBFF96">
                  <a:alpha val="2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1218723">
            <a:off x="2851428" y="1301584"/>
            <a:ext cx="1460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 budget for overnight stays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 rot="444647">
            <a:off x="4489533" y="1061371"/>
            <a:ext cx="1400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Funding expires 9/30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 rot="20917534">
            <a:off x="5479520" y="3914386"/>
            <a:ext cx="1447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7 large geographic regions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 rot="811621">
            <a:off x="6362491" y="2849031"/>
            <a:ext cx="1379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 Partnering </a:t>
            </a:r>
            <a:r>
              <a:rPr lang="en-US" sz="2000" b="1" dirty="0"/>
              <a:t>A</a:t>
            </a:r>
            <a:r>
              <a:rPr lang="en-US" sz="2000" b="1" dirty="0" smtClean="0"/>
              <a:t>gencies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 rot="801556">
            <a:off x="1481601" y="4422217"/>
            <a:ext cx="1302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Can only pay $125/ hour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12695" y="2986866"/>
            <a:ext cx="1819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Train as many people as possible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752048">
            <a:off x="4802992" y="3018534"/>
            <a:ext cx="1050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It is summer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 rot="20771827">
            <a:off x="1215231" y="2643741"/>
            <a:ext cx="1444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Direct contracting not an option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 rot="385886">
            <a:off x="3581038" y="5130323"/>
            <a:ext cx="1468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Huge population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757333" y="1778468"/>
            <a:ext cx="1806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Only California  Licensed Trainers &amp; CTFs </a:t>
            </a:r>
          </a:p>
        </p:txBody>
      </p:sp>
    </p:spTree>
    <p:extLst>
      <p:ext uri="{BB962C8B-B14F-4D97-AF65-F5344CB8AC3E}">
        <p14:creationId xmlns:p14="http://schemas.microsoft.com/office/powerpoint/2010/main" val="32597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What needs to be in place to make ToP scalable and impactful?</a:t>
            </a:r>
          </a:p>
          <a:p>
            <a:r>
              <a:rPr lang="en-US" i="1" dirty="0" smtClean="0"/>
              <a:t>Seed questions:</a:t>
            </a:r>
          </a:p>
          <a:p>
            <a:pPr lvl="1"/>
            <a:r>
              <a:rPr lang="en-US" dirty="0" smtClean="0"/>
              <a:t>How does a large customer enter our system?</a:t>
            </a:r>
          </a:p>
          <a:p>
            <a:pPr lvl="1"/>
            <a:r>
              <a:rPr lang="en-US" dirty="0" smtClean="0"/>
              <a:t>What points of flexibility must we have to serve a large customer?</a:t>
            </a:r>
          </a:p>
          <a:p>
            <a:pPr lvl="1"/>
            <a:r>
              <a:rPr lang="en-US" dirty="0" smtClean="0"/>
              <a:t>What do we need to know to respond when opportunity arises?</a:t>
            </a:r>
          </a:p>
          <a:p>
            <a:pPr lvl="1"/>
            <a:r>
              <a:rPr lang="en-US" dirty="0" smtClean="0"/>
              <a:t>How can we determine the benefit to the agencies and the return on investment?</a:t>
            </a:r>
          </a:p>
          <a:p>
            <a:pPr lvl="1"/>
            <a:r>
              <a:rPr lang="en-US" dirty="0" smtClean="0"/>
              <a:t>How do we develop an infrastructure that responds to large scale needs?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7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AP-Ed Map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287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3750" y="563034"/>
            <a:ext cx="58547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8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92984" y="420213"/>
            <a:ext cx="7631397" cy="3152720"/>
          </a:xfrm>
          <a:prstGeom prst="cloudCallout">
            <a:avLst>
              <a:gd name="adj1" fmla="val -271"/>
              <a:gd name="adj2" fmla="val 33135"/>
            </a:avLst>
          </a:prstGeom>
          <a:gradFill flip="none" rotWithShape="1">
            <a:gsLst>
              <a:gs pos="0">
                <a:srgbClr val="A5DBF2"/>
              </a:gs>
              <a:gs pos="100000">
                <a:srgbClr val="EBFF96">
                  <a:alpha val="2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444647">
            <a:off x="4489533" y="1061371"/>
            <a:ext cx="1400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Funding expires 9/30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 rot="20917534">
            <a:off x="1053252" y="1377546"/>
            <a:ext cx="1447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7 large geographic regions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99464" y="2018124"/>
            <a:ext cx="1819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Train as many people as possible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385886">
            <a:off x="4254260" y="2425291"/>
            <a:ext cx="1468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Huge population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57333" y="1239763"/>
            <a:ext cx="1806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Only California  Licensed Trainers &amp; CTFs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3793067"/>
            <a:ext cx="8229600" cy="23330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coordinating point</a:t>
            </a:r>
          </a:p>
          <a:p>
            <a:r>
              <a:rPr lang="en-US" dirty="0" smtClean="0"/>
              <a:t>Assess need and course options for client</a:t>
            </a:r>
          </a:p>
          <a:p>
            <a:r>
              <a:rPr lang="en-US" dirty="0" smtClean="0"/>
              <a:t>Survey the Trainers </a:t>
            </a:r>
            <a:r>
              <a:rPr lang="mr-IN" dirty="0" smtClean="0"/>
              <a:t>–</a:t>
            </a:r>
            <a:r>
              <a:rPr lang="en-US" dirty="0" smtClean="0"/>
              <a:t> possibility and interest</a:t>
            </a:r>
          </a:p>
          <a:p>
            <a:r>
              <a:rPr lang="en-US" dirty="0" smtClean="0"/>
              <a:t>Envision roll out strategy to 7 regions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86524" y="1046675"/>
            <a:ext cx="163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Isolated Players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3728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395512"/>
              </p:ext>
            </p:extLst>
          </p:nvPr>
        </p:nvGraphicFramePr>
        <p:xfrm>
          <a:off x="5030930" y="301842"/>
          <a:ext cx="3668570" cy="3442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009144"/>
              </p:ext>
            </p:extLst>
          </p:nvPr>
        </p:nvGraphicFramePr>
        <p:xfrm>
          <a:off x="546100" y="301842"/>
          <a:ext cx="4025900" cy="35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887406"/>
              </p:ext>
            </p:extLst>
          </p:nvPr>
        </p:nvGraphicFramePr>
        <p:xfrm>
          <a:off x="2432532" y="39051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957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06740" y="442587"/>
            <a:ext cx="7631397" cy="3004888"/>
          </a:xfrm>
          <a:prstGeom prst="cloudCallout">
            <a:avLst>
              <a:gd name="adj1" fmla="val -271"/>
              <a:gd name="adj2" fmla="val 33135"/>
            </a:avLst>
          </a:prstGeom>
          <a:gradFill flip="none" rotWithShape="1">
            <a:gsLst>
              <a:gs pos="0">
                <a:srgbClr val="A5DBF2"/>
              </a:gs>
              <a:gs pos="100000">
                <a:srgbClr val="EBFF96">
                  <a:alpha val="2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218723">
            <a:off x="3088494" y="1154455"/>
            <a:ext cx="1460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 budget for overnight stays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62907" y="1539007"/>
            <a:ext cx="1819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Train as many people as possible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52048">
            <a:off x="5992418" y="1064228"/>
            <a:ext cx="1050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It is summer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 rot="385886">
            <a:off x="5610023" y="2083108"/>
            <a:ext cx="1468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Huge population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 rot="444647">
            <a:off x="4587957" y="1032793"/>
            <a:ext cx="1400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Funding expires 9/30</a:t>
            </a:r>
            <a:endParaRPr lang="en-US" sz="2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3894667"/>
            <a:ext cx="8229600" cy="2231496"/>
          </a:xfrm>
        </p:spPr>
        <p:txBody>
          <a:bodyPr/>
          <a:lstStyle/>
          <a:p>
            <a:r>
              <a:rPr lang="en-US" dirty="0" smtClean="0"/>
              <a:t>One day stand alone modules</a:t>
            </a:r>
          </a:p>
          <a:p>
            <a:pPr lvl="1"/>
            <a:r>
              <a:rPr lang="en-US" dirty="0" smtClean="0"/>
              <a:t>Focused Conversation</a:t>
            </a:r>
          </a:p>
          <a:p>
            <a:pPr lvl="1"/>
            <a:r>
              <a:rPr lang="en-US" dirty="0" smtClean="0"/>
              <a:t>Consensus Workshop</a:t>
            </a:r>
          </a:p>
          <a:p>
            <a:pPr lvl="1"/>
            <a:r>
              <a:rPr lang="en-US" dirty="0" smtClean="0"/>
              <a:t>Action Planning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Folded Corner 14"/>
          <p:cNvSpPr/>
          <p:nvPr/>
        </p:nvSpPr>
        <p:spPr>
          <a:xfrm rot="527844">
            <a:off x="6620933" y="3606800"/>
            <a:ext cx="2065867" cy="2810933"/>
          </a:xfrm>
          <a:prstGeom prst="foldedCorner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Enter at any point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All information is fresh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Customization required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7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3417481"/>
            <a:ext cx="5908821" cy="30416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Reaching Agreement:</a:t>
            </a:r>
          </a:p>
          <a:p>
            <a:r>
              <a:rPr lang="en-US" dirty="0" smtClean="0"/>
              <a:t>Trainers compensated equitably</a:t>
            </a:r>
          </a:p>
          <a:p>
            <a:r>
              <a:rPr lang="en-US" dirty="0" smtClean="0"/>
              <a:t>Compensation approximates commercially available rate for in house courses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Folded Corner 12"/>
          <p:cNvSpPr/>
          <p:nvPr/>
        </p:nvSpPr>
        <p:spPr>
          <a:xfrm rot="519491">
            <a:off x="6558910" y="3092726"/>
            <a:ext cx="1935001" cy="2709117"/>
          </a:xfrm>
          <a:prstGeom prst="foldedCorner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Training hours could be adjusted to increase effective hourly rate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457200" y="406400"/>
            <a:ext cx="7631397" cy="2556116"/>
          </a:xfrm>
          <a:prstGeom prst="cloudCallout">
            <a:avLst>
              <a:gd name="adj1" fmla="val -271"/>
              <a:gd name="adj2" fmla="val 33135"/>
            </a:avLst>
          </a:prstGeom>
          <a:gradFill flip="none" rotWithShape="1">
            <a:gsLst>
              <a:gs pos="0">
                <a:srgbClr val="A5DBF2"/>
              </a:gs>
              <a:gs pos="100000">
                <a:srgbClr val="EBFF96">
                  <a:alpha val="26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801556">
            <a:off x="3560551" y="1239370"/>
            <a:ext cx="1302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Maximum hourly rate $125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 rot="20771827">
            <a:off x="1659191" y="915122"/>
            <a:ext cx="1444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Direct contracting not an option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95532" y="955973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Has to fit within SNAP-Ed budget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909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4974">
            <a:off x="0" y="584200"/>
            <a:ext cx="9144000" cy="56847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008547">
            <a:off x="-268200" y="2640472"/>
            <a:ext cx="9541602" cy="688883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scene3d>
            <a:camera prst="orthographicFront">
              <a:rot lat="0" lon="0" rev="2148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4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That 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Seat fees</a:t>
            </a:r>
          </a:p>
          <a:p>
            <a:r>
              <a:rPr lang="en-US" dirty="0" smtClean="0"/>
              <a:t>Manuals</a:t>
            </a:r>
          </a:p>
          <a:p>
            <a:r>
              <a:rPr lang="en-US" dirty="0" smtClean="0"/>
              <a:t>Materials / supplies / handouts</a:t>
            </a:r>
          </a:p>
          <a:p>
            <a:r>
              <a:rPr lang="en-US" dirty="0" smtClean="0"/>
              <a:t>Preparation</a:t>
            </a:r>
          </a:p>
          <a:p>
            <a:r>
              <a:rPr lang="en-US" dirty="0" smtClean="0"/>
              <a:t>Travel</a:t>
            </a:r>
          </a:p>
          <a:p>
            <a:r>
              <a:rPr lang="en-US" dirty="0" smtClean="0"/>
              <a:t>Trainer Time</a:t>
            </a:r>
          </a:p>
          <a:p>
            <a:r>
              <a:rPr lang="en-US" dirty="0" smtClean="0"/>
              <a:t>Refreshments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99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624</Words>
  <Application>Microsoft Macintosh PowerPoint</Application>
  <PresentationFormat>On-screen Show (4:3)</PresentationFormat>
  <Paragraphs>112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Worksheet</vt:lpstr>
      <vt:lpstr>What Does It Mean to Take ToP to Scale?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in That Rate?</vt:lpstr>
      <vt:lpstr>PowerPoint Presentation</vt:lpstr>
      <vt:lpstr>PowerPoint Presentation</vt:lpstr>
      <vt:lpstr>PowerPoint Presentation</vt:lpstr>
      <vt:lpstr>PowerPoint Presentation</vt:lpstr>
      <vt:lpstr>Training Values</vt:lpstr>
      <vt:lpstr>PowerPoint Presentation</vt:lpstr>
      <vt:lpstr>PowerPoint Presentation</vt:lpstr>
      <vt:lpstr>Now What?</vt:lpstr>
      <vt:lpstr>PowerPoint Presentation</vt:lpstr>
      <vt:lpstr>PowerPoint Presentation</vt:lpstr>
      <vt:lpstr>Consensus Workshop</vt:lpstr>
    </vt:vector>
  </TitlesOfParts>
  <Manager/>
  <Company>Nileen Verbeten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Nileen Verbeten</dc:creator>
  <cp:keywords/>
  <dc:description/>
  <cp:lastModifiedBy>Nileen Verbeten</cp:lastModifiedBy>
  <cp:revision>42</cp:revision>
  <cp:lastPrinted>2017-01-13T00:38:57Z</cp:lastPrinted>
  <dcterms:created xsi:type="dcterms:W3CDTF">2017-01-04T05:01:13Z</dcterms:created>
  <dcterms:modified xsi:type="dcterms:W3CDTF">2017-01-19T22:39:08Z</dcterms:modified>
  <cp:category/>
</cp:coreProperties>
</file>